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9" r:id="rId1"/>
  </p:sldMasterIdLst>
  <p:notesMasterIdLst>
    <p:notesMasterId r:id="rId25"/>
  </p:notesMasterIdLst>
  <p:handoutMasterIdLst>
    <p:handoutMasterId r:id="rId26"/>
  </p:handoutMasterIdLst>
  <p:sldIdLst>
    <p:sldId id="713" r:id="rId2"/>
    <p:sldId id="717" r:id="rId3"/>
    <p:sldId id="763" r:id="rId4"/>
    <p:sldId id="765" r:id="rId5"/>
    <p:sldId id="754" r:id="rId6"/>
    <p:sldId id="755" r:id="rId7"/>
    <p:sldId id="756" r:id="rId8"/>
    <p:sldId id="761" r:id="rId9"/>
    <p:sldId id="764" r:id="rId10"/>
    <p:sldId id="757" r:id="rId11"/>
    <p:sldId id="731" r:id="rId12"/>
    <p:sldId id="734" r:id="rId13"/>
    <p:sldId id="759" r:id="rId14"/>
    <p:sldId id="735" r:id="rId15"/>
    <p:sldId id="762" r:id="rId16"/>
    <p:sldId id="737" r:id="rId17"/>
    <p:sldId id="768" r:id="rId18"/>
    <p:sldId id="769" r:id="rId19"/>
    <p:sldId id="770" r:id="rId20"/>
    <p:sldId id="771" r:id="rId21"/>
    <p:sldId id="736" r:id="rId22"/>
    <p:sldId id="766" r:id="rId23"/>
    <p:sldId id="743" r:id="rId24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3"/>
            <p14:sldId id="717"/>
            <p14:sldId id="763"/>
            <p14:sldId id="765"/>
            <p14:sldId id="754"/>
            <p14:sldId id="755"/>
            <p14:sldId id="756"/>
            <p14:sldId id="761"/>
            <p14:sldId id="764"/>
            <p14:sldId id="757"/>
            <p14:sldId id="731"/>
            <p14:sldId id="734"/>
            <p14:sldId id="759"/>
            <p14:sldId id="735"/>
            <p14:sldId id="762"/>
            <p14:sldId id="737"/>
            <p14:sldId id="768"/>
            <p14:sldId id="769"/>
            <p14:sldId id="770"/>
            <p14:sldId id="771"/>
            <p14:sldId id="736"/>
            <p14:sldId id="766"/>
            <p14:sldId id="74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C6531F"/>
    <a:srgbClr val="FF40FF"/>
    <a:srgbClr val="BF5700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0" autoAdjust="0"/>
    <p:restoredTop sz="90884" autoAdjust="0"/>
  </p:normalViewPr>
  <p:slideViewPr>
    <p:cSldViewPr>
      <p:cViewPr varScale="1">
        <p:scale>
          <a:sx n="155" d="100"/>
          <a:sy n="155" d="100"/>
        </p:scale>
        <p:origin x="1120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DF61BC03-C347-4B76-B102-C0B229770122}"/>
    <pc:docChg chg="modSld">
      <pc:chgData name="" userId="" providerId="" clId="Web-{DF61BC03-C347-4B76-B102-C0B229770122}" dt="2018-03-19T17:40:31.207" v="3"/>
      <pc:docMkLst>
        <pc:docMk/>
      </pc:docMkLst>
      <pc:sldChg chg="modSp">
        <pc:chgData name="" userId="" providerId="" clId="Web-{DF61BC03-C347-4B76-B102-C0B229770122}" dt="2018-03-19T17:40:31.207" v="3"/>
        <pc:sldMkLst>
          <pc:docMk/>
          <pc:sldMk cId="247584020" sldId="711"/>
        </pc:sldMkLst>
        <pc:spChg chg="mod">
          <ac:chgData name="" userId="" providerId="" clId="Web-{DF61BC03-C347-4B76-B102-C0B229770122}" dt="2018-03-19T17:40:31.207" v="3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  <pc:docChgLst>
    <pc:chgData clId="Web-{6F3EA92A-6327-4760-B8BE-E7EAE48D3FC4}"/>
    <pc:docChg chg="modSld">
      <pc:chgData name="" userId="" providerId="" clId="Web-{6F3EA92A-6327-4760-B8BE-E7EAE48D3FC4}" dt="2018-03-19T17:41:55.319" v="2"/>
      <pc:docMkLst>
        <pc:docMk/>
      </pc:docMkLst>
      <pc:sldChg chg="modSp">
        <pc:chgData name="" userId="" providerId="" clId="Web-{6F3EA92A-6327-4760-B8BE-E7EAE48D3FC4}" dt="2018-03-19T17:41:55.319" v="2"/>
        <pc:sldMkLst>
          <pc:docMk/>
          <pc:sldMk cId="247584020" sldId="711"/>
        </pc:sldMkLst>
        <pc:spChg chg="mod">
          <ac:chgData name="" userId="" providerId="" clId="Web-{6F3EA92A-6327-4760-B8BE-E7EAE48D3FC4}" dt="2018-03-19T17:41:55.319" v="2"/>
          <ac:spMkLst>
            <pc:docMk/>
            <pc:sldMk cId="247584020" sldId="711"/>
            <ac:spMk id="12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656E67-8D26-7446-8198-90FFD76EF3D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96F0D6-2B24-1248-9420-EC5D8DD810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739DF0-CB32-C04A-AB68-6D231979840E}" type="datetimeFigureOut">
              <a:rPr lang="en-US" smtClean="0"/>
              <a:t>1/16/24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A639BA-6660-B84E-BC10-494EA2ED35A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B0B57F-36B6-3A41-95FF-13989156BE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847138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3D350-5B36-824F-A090-9BE40A6092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704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1/16/24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04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595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026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7475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836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7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81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7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980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A336DF-F192-5347-BB84-144E72033CC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435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4950"/>
            <a:ext cx="8229600" cy="3429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80719-FBC3-2A44-8C57-BE16609118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F3F5E4-4474-8045-B4AC-4E930D4E59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49028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8CD8A-16EF-AF4A-A4D7-89A96FE516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D26969-961F-FD4E-984A-5284F5B798D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4D2F95-3DC0-2C45-86AE-4571CFD05A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71500"/>
            <a:ext cx="8229600" cy="7810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04950"/>
            <a:ext cx="82296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92BB1-1BE6-3F42-902A-933886E162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688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E7FC57-08EB-7B44-9AAE-CCC4B4E97F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nda.io/en/latest/miniconda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/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/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Marcel Goldschen-ohm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Assistant Professor in the Department of Neuroscience,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/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Spring 2024</a:t>
            </a:r>
            <a:endParaRPr lang="en-US" sz="1200" b="0" dirty="0"/>
          </a:p>
        </p:txBody>
      </p:sp>
      <p:sp>
        <p:nvSpPr>
          <p:cNvPr id="13" name="Title Placeholder 7"/>
          <p:cNvSpPr txBox="1">
            <a:spLocks/>
          </p:cNvSpPr>
          <p:nvPr/>
        </p:nvSpPr>
        <p:spPr>
          <a:xfrm>
            <a:off x="50292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Python ecosystem</a:t>
            </a:r>
          </a:p>
        </p:txBody>
      </p:sp>
      <p:sp>
        <p:nvSpPr>
          <p:cNvPr id="15" name="Text Placeholder 9"/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Programming and Data Analysis for Modern Neuroscience</a:t>
            </a:r>
          </a:p>
          <a:p>
            <a:pPr fontAlgn="auto">
              <a:spcAft>
                <a:spcPts val="0"/>
              </a:spcAft>
            </a:pPr>
            <a:r>
              <a:rPr lang="en-US" dirty="0"/>
              <a:t>NEU 365P/385P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105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2535724B-33D0-2DD5-AF20-109984838B1E}"/>
              </a:ext>
            </a:extLst>
          </p:cNvPr>
          <p:cNvSpPr/>
          <p:nvPr/>
        </p:nvSpPr>
        <p:spPr>
          <a:xfrm>
            <a:off x="2453054" y="3253154"/>
            <a:ext cx="4222359" cy="1811215"/>
          </a:xfrm>
          <a:prstGeom prst="roundRect">
            <a:avLst>
              <a:gd name="adj" fmla="val 3560"/>
            </a:avLst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packages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10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12" name="Folded Corner 11">
            <a:extLst>
              <a:ext uri="{FF2B5EF4-FFF2-40B4-BE49-F238E27FC236}">
                <a16:creationId xmlns:a16="http://schemas.microsoft.com/office/drawing/2014/main" id="{A5889AAB-B782-FFE6-4B8E-5509A4D98F89}"/>
              </a:ext>
            </a:extLst>
          </p:cNvPr>
          <p:cNvSpPr/>
          <p:nvPr/>
        </p:nvSpPr>
        <p:spPr>
          <a:xfrm>
            <a:off x="4917095" y="3316586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CC4F3B8-5AC9-4856-B299-655DE61CB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67" y="3316586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185932B8-233D-FA3C-117F-F20F4D00AF02}"/>
              </a:ext>
            </a:extLst>
          </p:cNvPr>
          <p:cNvSpPr/>
          <p:nvPr/>
        </p:nvSpPr>
        <p:spPr>
          <a:xfrm>
            <a:off x="1835154" y="3856583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6683516" y="3838217"/>
            <a:ext cx="16675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Pre-compiled</a:t>
            </a:r>
          </a:p>
          <a:p>
            <a:r>
              <a:rPr lang="en-US" sz="1800" dirty="0">
                <a:solidFill>
                  <a:schemeClr val="accent4"/>
                </a:solidFill>
                <a:latin typeface="Comic Sans MS" panose="030F0902030302020204" pitchFamily="66" charset="0"/>
              </a:rPr>
              <a:t>package</a:t>
            </a:r>
          </a:p>
        </p:txBody>
      </p:sp>
      <p:sp>
        <p:nvSpPr>
          <p:cNvPr id="37" name="Folded Corner 36">
            <a:extLst>
              <a:ext uri="{FF2B5EF4-FFF2-40B4-BE49-F238E27FC236}">
                <a16:creationId xmlns:a16="http://schemas.microsoft.com/office/drawing/2014/main" id="{04E0731D-9DEF-70F5-70A7-A1B89C84E61E}"/>
              </a:ext>
            </a:extLst>
          </p:cNvPr>
          <p:cNvSpPr/>
          <p:nvPr/>
        </p:nvSpPr>
        <p:spPr>
          <a:xfrm>
            <a:off x="2520367" y="3316431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  <a:endParaRPr lang="en-US" sz="1600" b="1" dirty="0"/>
          </a:p>
          <a:p>
            <a:r>
              <a:rPr lang="en-US" sz="1600" dirty="0"/>
              <a:t>int x = 2;</a:t>
            </a:r>
          </a:p>
          <a:p>
            <a:r>
              <a:rPr lang="en-US" sz="1600" dirty="0"/>
              <a:t>if (x &gt; n) {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();</a:t>
            </a:r>
          </a:p>
          <a:p>
            <a:r>
              <a:rPr lang="en-US" sz="1600" dirty="0"/>
              <a:t>}</a:t>
            </a: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6CEE9412-AA7D-8FF5-54C1-FB3B2B04546D}"/>
              </a:ext>
            </a:extLst>
          </p:cNvPr>
          <p:cNvSpPr/>
          <p:nvPr/>
        </p:nvSpPr>
        <p:spPr>
          <a:xfrm>
            <a:off x="4238624" y="3854277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ight Arrow 38">
            <a:extLst>
              <a:ext uri="{FF2B5EF4-FFF2-40B4-BE49-F238E27FC236}">
                <a16:creationId xmlns:a16="http://schemas.microsoft.com/office/drawing/2014/main" id="{471F3C5B-219E-6351-36DE-3174ED5A47BE}"/>
              </a:ext>
            </a:extLst>
          </p:cNvPr>
          <p:cNvSpPr/>
          <p:nvPr/>
        </p:nvSpPr>
        <p:spPr>
          <a:xfrm rot="1696889" flipH="1">
            <a:off x="3594501" y="2742390"/>
            <a:ext cx="1364486" cy="460522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574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92C5-D415-6546-9C5B-3F556A9CC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data science package ecosystem!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4408F-3E88-F546-B5FB-172C6C7D362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DA5F31-C7AA-7945-8A33-696FA5C14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296999"/>
            <a:ext cx="7620000" cy="386848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BB218D-F0B8-4F49-A1BC-297212BB6646}"/>
              </a:ext>
            </a:extLst>
          </p:cNvPr>
          <p:cNvSpPr txBox="1"/>
          <p:nvPr/>
        </p:nvSpPr>
        <p:spPr>
          <a:xfrm>
            <a:off x="7319596" y="1657350"/>
            <a:ext cx="13672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many more…</a:t>
            </a:r>
          </a:p>
        </p:txBody>
      </p:sp>
    </p:spTree>
    <p:extLst>
      <p:ext uri="{BB962C8B-B14F-4D97-AF65-F5344CB8AC3E}">
        <p14:creationId xmlns:p14="http://schemas.microsoft.com/office/powerpoint/2010/main" val="2718805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Package dependency graph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37D0085-92AE-644A-AB6C-20E945983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7200" y="1537749"/>
            <a:ext cx="8229600" cy="336340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213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Managing packages is NOT for humans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13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4082586" cy="361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88618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5B5CB9-E6CD-974F-BA92-F89753200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47557"/>
            <a:ext cx="4267200" cy="28683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98139C-86D3-164F-AB25-7AFC9EAC4645}"/>
              </a:ext>
            </a:extLst>
          </p:cNvPr>
          <p:cNvSpPr txBox="1"/>
          <p:nvPr/>
        </p:nvSpPr>
        <p:spPr>
          <a:xfrm>
            <a:off x="457200" y="4591864"/>
            <a:ext cx="8229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Download and install the latest version of Miniconda3 from </a:t>
            </a:r>
            <a:r>
              <a:rPr lang="en-US" sz="1200" dirty="0">
                <a:hlinkClick r:id="rId3"/>
              </a:rPr>
              <a:t>https://docs.conda.io/en/latest/miniconda.html</a:t>
            </a:r>
            <a:r>
              <a:rPr lang="en-US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1785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odds that you will eventually have a package dependency conflict?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15</a:t>
            </a:fld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AE2F4E1-6EBB-653C-4E17-72C7D613F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80692"/>
            <a:ext cx="3959487" cy="3508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7E9365-C1DB-6E87-A09B-98EAED2B71E2}"/>
              </a:ext>
            </a:extLst>
          </p:cNvPr>
          <p:cNvSpPr txBox="1"/>
          <p:nvPr/>
        </p:nvSpPr>
        <p:spPr>
          <a:xfrm>
            <a:off x="4536855" y="4250984"/>
            <a:ext cx="3813865" cy="73866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sz="1800" dirty="0"/>
              <a:t>Python package dependency graph</a:t>
            </a:r>
          </a:p>
          <a:p>
            <a:endParaRPr lang="en-US" sz="1200" dirty="0"/>
          </a:p>
          <a:p>
            <a:r>
              <a:rPr lang="en-US" sz="1200" dirty="0"/>
              <a:t>https://kgullikson88.github.io/blog/</a:t>
            </a:r>
            <a:r>
              <a:rPr lang="en-US" sz="1200" dirty="0" err="1"/>
              <a:t>pypi-analysis.html</a:t>
            </a:r>
            <a:endParaRPr lang="en-US" sz="1200" dirty="0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90A1EFF-A34A-C3F3-1C4C-FE782B02848A}"/>
              </a:ext>
            </a:extLst>
          </p:cNvPr>
          <p:cNvSpPr/>
          <p:nvPr/>
        </p:nvSpPr>
        <p:spPr>
          <a:xfrm>
            <a:off x="4727313" y="3173296"/>
            <a:ext cx="1547445" cy="591277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B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8719183-E6D0-3728-BCD1-50136EC135B9}"/>
              </a:ext>
            </a:extLst>
          </p:cNvPr>
          <p:cNvSpPr/>
          <p:nvPr/>
        </p:nvSpPr>
        <p:spPr>
          <a:xfrm>
            <a:off x="7139354" y="3173296"/>
            <a:ext cx="1547444" cy="591277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C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9DC683C-2DFD-3C25-845E-11FC99579A76}"/>
              </a:ext>
            </a:extLst>
          </p:cNvPr>
          <p:cNvSpPr/>
          <p:nvPr/>
        </p:nvSpPr>
        <p:spPr>
          <a:xfrm>
            <a:off x="472731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= 1.2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69EB6F7-EA3A-D2D8-8584-2E4F5EE0A941}"/>
              </a:ext>
            </a:extLst>
          </p:cNvPr>
          <p:cNvSpPr/>
          <p:nvPr/>
        </p:nvSpPr>
        <p:spPr>
          <a:xfrm>
            <a:off x="7139354" y="1787768"/>
            <a:ext cx="1547446" cy="591277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Package </a:t>
            </a:r>
            <a:r>
              <a:rPr lang="en-US" sz="2000" b="1" dirty="0"/>
              <a:t>A</a:t>
            </a:r>
          </a:p>
          <a:p>
            <a:pPr algn="ctr"/>
            <a:r>
              <a:rPr lang="en-US" sz="1800" dirty="0"/>
              <a:t>version &gt;= 2.0</a:t>
            </a: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9654E0A3-64B0-A1CC-7067-5ECEDC450185}"/>
              </a:ext>
            </a:extLst>
          </p:cNvPr>
          <p:cNvSpPr/>
          <p:nvPr/>
        </p:nvSpPr>
        <p:spPr>
          <a:xfrm>
            <a:off x="5310535" y="2419349"/>
            <a:ext cx="381000" cy="71364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>
            <a:extLst>
              <a:ext uri="{FF2B5EF4-FFF2-40B4-BE49-F238E27FC236}">
                <a16:creationId xmlns:a16="http://schemas.microsoft.com/office/drawing/2014/main" id="{D37E7D9C-1158-6C50-E4D2-6673A139FDC4}"/>
              </a:ext>
            </a:extLst>
          </p:cNvPr>
          <p:cNvSpPr/>
          <p:nvPr/>
        </p:nvSpPr>
        <p:spPr>
          <a:xfrm>
            <a:off x="7722576" y="2419348"/>
            <a:ext cx="381000" cy="713641"/>
          </a:xfrm>
          <a:prstGeom prst="up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-Right Arrow 15">
            <a:extLst>
              <a:ext uri="{FF2B5EF4-FFF2-40B4-BE49-F238E27FC236}">
                <a16:creationId xmlns:a16="http://schemas.microsoft.com/office/drawing/2014/main" id="{9241A78B-C64F-464A-1D63-4215A5E03921}"/>
              </a:ext>
            </a:extLst>
          </p:cNvPr>
          <p:cNvSpPr/>
          <p:nvPr/>
        </p:nvSpPr>
        <p:spPr>
          <a:xfrm>
            <a:off x="6302120" y="1931006"/>
            <a:ext cx="794250" cy="304800"/>
          </a:xfrm>
          <a:prstGeom prst="left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ross 16">
            <a:extLst>
              <a:ext uri="{FF2B5EF4-FFF2-40B4-BE49-F238E27FC236}">
                <a16:creationId xmlns:a16="http://schemas.microsoft.com/office/drawing/2014/main" id="{FD3255C2-AD2C-C8A7-C424-A3481D9E2533}"/>
              </a:ext>
            </a:extLst>
          </p:cNvPr>
          <p:cNvSpPr/>
          <p:nvPr/>
        </p:nvSpPr>
        <p:spPr>
          <a:xfrm rot="2700000">
            <a:off x="6346953" y="1731114"/>
            <a:ext cx="704585" cy="704585"/>
          </a:xfrm>
          <a:prstGeom prst="plus">
            <a:avLst>
              <a:gd name="adj" fmla="val 4711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325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9D96E-826F-5340-BBAE-1302F0D9B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7E611F-0EA8-674F-B183-70C154110F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EDC29B-54CF-B14F-7DF2-75164917A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2537" y="1176435"/>
            <a:ext cx="7738924" cy="369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052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 package manager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51219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–-help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create –n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activate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env list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python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numpy</a:t>
            </a:r>
            <a:r>
              <a:rPr lang="en-US" sz="1600" dirty="0">
                <a:latin typeface="Courier" pitchFamily="2" charset="0"/>
              </a:rPr>
              <a:t>=1.24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list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Show possible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commands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Create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Activate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conda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environments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python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numpy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1.24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neu365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List all packages in neu365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7CC7182-C3F0-F651-6B82-91F65D7B33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1562" y="644368"/>
            <a:ext cx="2885237" cy="59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198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command line active Python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1595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–-version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which python</a:t>
            </a:r>
          </a:p>
          <a:p>
            <a:r>
              <a:rPr lang="en-US" sz="1600" dirty="0">
                <a:latin typeface="Courier" pitchFamily="2" charset="0"/>
              </a:rPr>
              <a:t>where python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version of active Python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(Mac)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location of active Python (Win)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739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python from the command 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19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203613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" pitchFamily="2" charset="0"/>
              </a:rPr>
              <a:t>“hi”</a:t>
            </a:r>
            <a:r>
              <a:rPr lang="en-US" sz="1600" dirty="0">
                <a:latin typeface="Courier" pitchFamily="2" charset="0"/>
              </a:rPr>
              <a:t>)</a:t>
            </a:r>
          </a:p>
          <a:p>
            <a:r>
              <a:rPr lang="en-US" sz="1600" dirty="0">
                <a:latin typeface="Courier" pitchFamily="2" charset="0"/>
              </a:rPr>
              <a:t>hi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+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</a:p>
          <a:p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4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latin typeface="Courier" pitchFamily="2" charset="0"/>
              </a:rPr>
              <a:t>&gt;&gt;&gt; </a:t>
            </a:r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exit</a:t>
            </a:r>
            <a:r>
              <a:rPr lang="en-US" sz="1600" dirty="0">
                <a:latin typeface="Courier" pitchFamily="2" charset="0"/>
              </a:rPr>
              <a:t>()</a:t>
            </a:r>
          </a:p>
          <a:p>
            <a:endParaRPr lang="en-US" sz="1600" dirty="0">
              <a:latin typeface="Courier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4495800" y="2062218"/>
            <a:ext cx="4191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Start interactive Python interpreter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Print the string “hi”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Add 2 + 2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Quit interactive Python interpreter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10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Programming: Part of a modern scientist’s toolkit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4E3E0-0D31-A541-A24D-6E610BFD1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E8BDCB6-E10A-4347-9AD8-6450B27AB2E0}"/>
              </a:ext>
            </a:extLst>
          </p:cNvPr>
          <p:cNvGrpSpPr/>
          <p:nvPr/>
        </p:nvGrpSpPr>
        <p:grpSpPr>
          <a:xfrm>
            <a:off x="1295400" y="1428184"/>
            <a:ext cx="6553200" cy="3339966"/>
            <a:chOff x="577031" y="953093"/>
            <a:chExt cx="11101028" cy="565785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5D55F7E-2076-6347-ADB5-6687029DC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031" y="1073266"/>
              <a:ext cx="2857500" cy="28829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5D54640-116B-0B46-9525-E5DB906FC5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868"/>
            <a:stretch/>
          </p:blipFill>
          <p:spPr>
            <a:xfrm>
              <a:off x="3890300" y="953093"/>
              <a:ext cx="2953053" cy="29831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DB8D58-4EE1-7B4F-BF08-1FAB77873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77559" y="1073266"/>
              <a:ext cx="4000500" cy="2819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FA8C333-B1BE-074E-96EF-D9AFF312725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26284" y="4129804"/>
              <a:ext cx="2192389" cy="248114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CAC83A0-3ABB-B54C-9CD3-9287623C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7031" y="4037012"/>
              <a:ext cx="3098800" cy="25019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B1EF913-D8B7-1F41-913F-3CCF284F6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53137" y="4134447"/>
              <a:ext cx="3022600" cy="24765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48BAE-9256-9440-A180-99B504975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110201" y="4106310"/>
              <a:ext cx="2567858" cy="20363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3146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Python code from a file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20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625489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x =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5.4</a:t>
            </a:r>
            <a:endParaRPr lang="en-US" sz="1600" dirty="0">
              <a:latin typeface="Courier" pitchFamily="2" charset="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ourier" pitchFamily="2" charset="0"/>
              </a:rPr>
              <a:t>print</a:t>
            </a:r>
            <a:r>
              <a:rPr lang="en-US" sz="1600" dirty="0">
                <a:latin typeface="Courier" pitchFamily="2" charset="0"/>
              </a:rPr>
              <a:t>(x * </a:t>
            </a:r>
            <a:r>
              <a:rPr lang="en-US" sz="1600" dirty="0">
                <a:solidFill>
                  <a:srgbClr val="00B050"/>
                </a:solidFill>
                <a:latin typeface="Courier" pitchFamily="2" charset="0"/>
              </a:rPr>
              <a:t>2</a:t>
            </a:r>
            <a:r>
              <a:rPr lang="en-US" sz="1600" dirty="0">
                <a:latin typeface="Courier" pitchFamily="2" charset="0"/>
              </a:rPr>
              <a:t>)</a:t>
            </a:r>
            <a:endParaRPr lang="en-US" sz="1600" dirty="0">
              <a:solidFill>
                <a:srgbClr val="00B050"/>
              </a:solidFill>
              <a:latin typeface="Courier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062F2-5E2F-5871-2CF1-B1BE0B77403D}"/>
              </a:ext>
            </a:extLst>
          </p:cNvPr>
          <p:cNvSpPr txBox="1"/>
          <p:nvPr/>
        </p:nvSpPr>
        <p:spPr>
          <a:xfrm>
            <a:off x="457200" y="4319311"/>
            <a:ext cx="2159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" pitchFamily="2" charset="0"/>
              </a:rPr>
              <a:t>python </a:t>
            </a:r>
            <a:r>
              <a:rPr lang="en-US" sz="1600" dirty="0" err="1">
                <a:latin typeface="Courier" pitchFamily="2" charset="0"/>
              </a:rPr>
              <a:t>myfile.py</a:t>
            </a:r>
            <a:endParaRPr lang="en-US" sz="1600" dirty="0">
              <a:latin typeface="Courier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7007D-8F96-68FE-9FB8-69057687EA2E}"/>
              </a:ext>
            </a:extLst>
          </p:cNvPr>
          <p:cNvSpPr txBox="1"/>
          <p:nvPr/>
        </p:nvSpPr>
        <p:spPr>
          <a:xfrm>
            <a:off x="4495800" y="4313948"/>
            <a:ext cx="4191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the code in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myfile.py</a:t>
            </a:r>
            <a:endParaRPr 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C2FB1-F7EC-4615-E432-27E261AB03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486150"/>
            <a:ext cx="830480" cy="830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9B2884-1FB4-DAD3-1CA3-F5F9E531D0C8}"/>
              </a:ext>
            </a:extLst>
          </p:cNvPr>
          <p:cNvSpPr txBox="1"/>
          <p:nvPr/>
        </p:nvSpPr>
        <p:spPr>
          <a:xfrm>
            <a:off x="1371600" y="1672122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myfile.py</a:t>
            </a:r>
            <a:endParaRPr lang="en-US" dirty="0"/>
          </a:p>
        </p:txBody>
      </p:sp>
      <p:pic>
        <p:nvPicPr>
          <p:cNvPr id="1026" name="Picture 2" descr="Text plain Icon | Leaf Mimes Iconset | Untergunter">
            <a:extLst>
              <a:ext uri="{FF2B5EF4-FFF2-40B4-BE49-F238E27FC236}">
                <a16:creationId xmlns:a16="http://schemas.microsoft.com/office/drawing/2014/main" id="{8004AA0B-EC57-34E7-F0EE-BB04ADC0B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040" y="1371600"/>
            <a:ext cx="10668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64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C7556-FD74-B24E-B5C8-C80EFB273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358A54-2BE4-424B-9FFE-F7F04470B7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21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D3ED06-BC10-4147-A2EE-D315BD88D671}"/>
              </a:ext>
            </a:extLst>
          </p:cNvPr>
          <p:cNvSpPr txBox="1"/>
          <p:nvPr/>
        </p:nvSpPr>
        <p:spPr>
          <a:xfrm>
            <a:off x="457200" y="2067581"/>
            <a:ext cx="499848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activate neu365</a:t>
            </a:r>
          </a:p>
          <a:p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 install </a:t>
            </a:r>
            <a:r>
              <a:rPr lang="en-US" sz="1600" dirty="0" err="1">
                <a:latin typeface="Courier" pitchFamily="2" charset="0"/>
              </a:rPr>
              <a:t>jupyterlab</a:t>
            </a:r>
            <a:r>
              <a:rPr lang="en-US" sz="1600" dirty="0">
                <a:latin typeface="Courier" pitchFamily="2" charset="0"/>
              </a:rPr>
              <a:t> –c </a:t>
            </a:r>
            <a:r>
              <a:rPr lang="en-US" sz="1600" dirty="0" err="1">
                <a:latin typeface="Courier" pitchFamily="2" charset="0"/>
              </a:rPr>
              <a:t>conda</a:t>
            </a:r>
            <a:r>
              <a:rPr lang="en-US" sz="1600" dirty="0">
                <a:latin typeface="Courier" pitchFamily="2" charset="0"/>
              </a:rPr>
              <a:t>-forge</a:t>
            </a:r>
          </a:p>
          <a:p>
            <a:endParaRPr lang="en-US" sz="1600" dirty="0">
              <a:latin typeface="Courier" pitchFamily="2" charset="0"/>
            </a:endParaRPr>
          </a:p>
          <a:p>
            <a:r>
              <a:rPr lang="en-US" sz="1600" dirty="0" err="1">
                <a:latin typeface="Courier" pitchFamily="2" charset="0"/>
              </a:rPr>
              <a:t>jupyter</a:t>
            </a:r>
            <a:r>
              <a:rPr lang="en-US" sz="1600" dirty="0">
                <a:latin typeface="Courier" pitchFamily="2" charset="0"/>
              </a:rPr>
              <a:t> lab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50BBFB-14E5-D34D-B286-0B1B0B060A0F}"/>
              </a:ext>
            </a:extLst>
          </p:cNvPr>
          <p:cNvSpPr txBox="1"/>
          <p:nvPr/>
        </p:nvSpPr>
        <p:spPr>
          <a:xfrm>
            <a:off x="5334000" y="2062218"/>
            <a:ext cx="3352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Activate neu365 environment</a:t>
            </a: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Install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  <a:sym typeface="Wingdings" pitchFamily="2" charset="2"/>
              </a:rPr>
              <a:t> neu365</a:t>
            </a:r>
          </a:p>
          <a:p>
            <a:pPr algn="r"/>
            <a:endParaRPr lang="en-US" sz="1600" dirty="0">
              <a:solidFill>
                <a:schemeClr val="bg1">
                  <a:lumMod val="75000"/>
                </a:schemeClr>
              </a:solidFill>
              <a:sym typeface="Wingdings" pitchFamily="2" charset="2"/>
            </a:endParaRPr>
          </a:p>
          <a:p>
            <a:pPr algn="r"/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Run </a:t>
            </a:r>
            <a:r>
              <a:rPr lang="en-US" sz="1600" dirty="0" err="1">
                <a:solidFill>
                  <a:schemeClr val="bg1">
                    <a:lumMod val="75000"/>
                  </a:schemeClr>
                </a:solidFill>
              </a:rPr>
              <a:t>JupyterLab</a:t>
            </a:r>
            <a:r>
              <a:rPr lang="en-US" sz="1600" dirty="0">
                <a:solidFill>
                  <a:schemeClr val="bg1">
                    <a:lumMod val="75000"/>
                  </a:schemeClr>
                </a:solidFill>
              </a:rPr>
              <a:t> in your browser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2316F55-B002-2443-86BF-9876ACDDC3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34420"/>
            <a:ext cx="830480" cy="830480"/>
          </a:xfrm>
          <a:prstGeom prst="rect">
            <a:avLst/>
          </a:prstGeom>
        </p:spPr>
      </p:pic>
      <p:pic>
        <p:nvPicPr>
          <p:cNvPr id="3" name="Picture 2" descr="JupyterLab 3.0">
            <a:extLst>
              <a:ext uri="{FF2B5EF4-FFF2-40B4-BE49-F238E27FC236}">
                <a16:creationId xmlns:a16="http://schemas.microsoft.com/office/drawing/2014/main" id="{91C05CDC-4F89-50F1-ED0C-3AF018156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514350"/>
            <a:ext cx="2451100" cy="111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C80045CD-527D-D705-EE11-B4C79C227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8350" y="3788799"/>
            <a:ext cx="685800" cy="685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5D1DA8-3D29-CCA4-5F26-B4BB72037D88}"/>
              </a:ext>
            </a:extLst>
          </p:cNvPr>
          <p:cNvSpPr txBox="1"/>
          <p:nvPr/>
        </p:nvSpPr>
        <p:spPr>
          <a:xfrm>
            <a:off x="457200" y="3716201"/>
            <a:ext cx="632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some other development environment such as Visual Studio Code.</a:t>
            </a:r>
          </a:p>
        </p:txBody>
      </p:sp>
    </p:spTree>
    <p:extLst>
      <p:ext uri="{BB962C8B-B14F-4D97-AF65-F5344CB8AC3E}">
        <p14:creationId xmlns:p14="http://schemas.microsoft.com/office/powerpoint/2010/main" val="376538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4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33D89-37E6-2447-9750-BC16C384B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alternatives to Python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B1C471-9171-A845-BF73-211E7B41247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9504BBB-0F3F-6847-B046-E15948EE3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262" y="2388670"/>
            <a:ext cx="1144871" cy="88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TLAB-Logo - thinkRF">
            <a:extLst>
              <a:ext uri="{FF2B5EF4-FFF2-40B4-BE49-F238E27FC236}">
                <a16:creationId xmlns:a16="http://schemas.microsoft.com/office/drawing/2014/main" id="{E694929B-6278-F644-B20D-EB08A562CA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8695" y="2343150"/>
            <a:ext cx="2586609" cy="97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B4EABE-260F-A245-9BC3-29CDF492B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434192"/>
            <a:ext cx="1371600" cy="88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55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5ABE1-6EA4-CEBE-191E-D9CD6547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/>
              <a:t>Being good at programming is </a:t>
            </a:r>
            <a:r>
              <a:rPr lang="en-US" b="1" i="1" dirty="0"/>
              <a:t>NOT</a:t>
            </a:r>
            <a:r>
              <a:rPr lang="en-US" i="1" dirty="0"/>
              <a:t> simply knowing a lot of program syntax.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5F378-1F41-1390-CA37-1504AA60E7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l">
              <a:spcBef>
                <a:spcPts val="800"/>
              </a:spcBef>
              <a:buNone/>
            </a:pPr>
            <a:r>
              <a:rPr lang="en-US" b="0" i="0" u="none" strike="noStrike" dirty="0">
                <a:solidFill>
                  <a:schemeClr val="tx1"/>
                </a:solidFill>
                <a:effectLst/>
                <a:latin typeface="-apple-system"/>
              </a:rPr>
              <a:t>It is about…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Understanding a problem conceptually &amp; being able to translate it to code.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Thinking of new ways to tackle a problem and knowing what tools to use.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Knowing how to fix your program when it does not work.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chemeClr val="accent1"/>
                </a:solidFill>
                <a:effectLst/>
                <a:latin typeface="-apple-system"/>
              </a:rPr>
              <a:t>Writing a program that is fast enough, not the fastest possible.</a:t>
            </a:r>
          </a:p>
          <a:p>
            <a:pPr algn="l">
              <a:spcBef>
                <a:spcPts val="800"/>
              </a:spcBef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C6531F"/>
                </a:solidFill>
                <a:effectLst/>
                <a:latin typeface="-apple-system"/>
              </a:rPr>
              <a:t>Writing a program that can be understood by other people (or by yourself in a year!)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F17D46-7932-1D18-065A-C3B34D28E3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98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C473-6F3A-0BE9-C7BA-C284F551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goals – Python ecosystem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6B2D54-FC88-7BBC-5B5A-1129D27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C6531F"/>
                </a:solidFill>
              </a:rPr>
              <a:t>You will understand the role of the Python interpreter.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gain a rudimentary understanding of the Python ecosystem.</a:t>
            </a:r>
          </a:p>
          <a:p>
            <a:r>
              <a:rPr lang="en-US" dirty="0">
                <a:solidFill>
                  <a:srgbClr val="C6531F"/>
                </a:solidFill>
              </a:rPr>
              <a:t>You will be introduced to the </a:t>
            </a:r>
            <a:r>
              <a:rPr lang="en-US" dirty="0" err="1">
                <a:solidFill>
                  <a:srgbClr val="C6531F"/>
                </a:solidFill>
              </a:rPr>
              <a:t>Conda</a:t>
            </a:r>
            <a:r>
              <a:rPr lang="en-US" dirty="0">
                <a:solidFill>
                  <a:srgbClr val="C6531F"/>
                </a:solidFill>
              </a:rPr>
              <a:t> package manager.</a:t>
            </a:r>
          </a:p>
          <a:p>
            <a:r>
              <a:rPr lang="en-US" dirty="0">
                <a:solidFill>
                  <a:schemeClr val="accent1"/>
                </a:solidFill>
              </a:rPr>
              <a:t>You will be introduced to </a:t>
            </a:r>
            <a:r>
              <a:rPr lang="en-US" dirty="0" err="1">
                <a:solidFill>
                  <a:schemeClr val="accent1"/>
                </a:solidFill>
              </a:rPr>
              <a:t>Jupyter</a:t>
            </a:r>
            <a:r>
              <a:rPr lang="en-US" dirty="0">
                <a:solidFill>
                  <a:schemeClr val="accent1"/>
                </a:solidFill>
              </a:rPr>
              <a:t> notebooks.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A6AFB4-2EC1-880E-950D-44AD42AFC8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389D4223-9C70-9C1E-E00F-5BF1504D93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514350"/>
            <a:ext cx="9906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236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humans to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5</a:t>
            </a:fld>
            <a:endParaRPr lang="en-US"/>
          </a:p>
        </p:txBody>
      </p:sp>
      <p:sp>
        <p:nvSpPr>
          <p:cNvPr id="31" name="Folded Corner 30">
            <a:extLst>
              <a:ext uri="{FF2B5EF4-FFF2-40B4-BE49-F238E27FC236}">
                <a16:creationId xmlns:a16="http://schemas.microsoft.com/office/drawing/2014/main" id="{5F1CB44F-6AF5-0E33-B56B-FADCA4244987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32" name="Folded Corner 31">
            <a:extLst>
              <a:ext uri="{FF2B5EF4-FFF2-40B4-BE49-F238E27FC236}">
                <a16:creationId xmlns:a16="http://schemas.microsoft.com/office/drawing/2014/main" id="{DB5E21E8-FF2C-B2AF-6A7E-4E596C9BA67B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33" name="Picture 4" descr="Set of female avatar user pic different human face icons">
            <a:extLst>
              <a:ext uri="{FF2B5EF4-FFF2-40B4-BE49-F238E27FC236}">
                <a16:creationId xmlns:a16="http://schemas.microsoft.com/office/drawing/2014/main" id="{FA3745A9-E6B0-B8DC-B8BB-3BDCCFD57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Robot images">
            <a:extLst>
              <a:ext uri="{FF2B5EF4-FFF2-40B4-BE49-F238E27FC236}">
                <a16:creationId xmlns:a16="http://schemas.microsoft.com/office/drawing/2014/main" id="{47ECA338-9ABB-B1EF-1E8C-F1F59A967A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CA910695-FB97-4675-93B6-4CC394C089C7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36" name="Right Arrow 35">
              <a:extLst>
                <a:ext uri="{FF2B5EF4-FFF2-40B4-BE49-F238E27FC236}">
                  <a16:creationId xmlns:a16="http://schemas.microsoft.com/office/drawing/2014/main" id="{DE2EA145-8E13-3C8C-31CE-656D5B25C5C8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A90F2D9-FB03-6CBB-A135-9CECD17C2B70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57BE4FF-EFAA-A3C4-AB73-57A37E31DE96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39" name="Right Arrow 38">
              <a:extLst>
                <a:ext uri="{FF2B5EF4-FFF2-40B4-BE49-F238E27FC236}">
                  <a16:creationId xmlns:a16="http://schemas.microsoft.com/office/drawing/2014/main" id="{D6820761-6395-D1BB-79A9-BF478D1B937D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FC3C54-EB54-2F3C-2632-3A618DCC88EC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0C96B3-3023-C950-8C45-27E0F30663DA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42" name="Right Arrow 41">
              <a:extLst>
                <a:ext uri="{FF2B5EF4-FFF2-40B4-BE49-F238E27FC236}">
                  <a16:creationId xmlns:a16="http://schemas.microsoft.com/office/drawing/2014/main" id="{BF8AE0DF-4A6C-04D8-AD61-470B493AA875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0291694-8B77-D7F8-6601-DD41D335D6D5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6019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pre-compiled machine code executable (.exe)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6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E27862-83A1-26FB-3101-1B5E1BF4DE89}"/>
              </a:ext>
            </a:extLst>
          </p:cNvPr>
          <p:cNvGrpSpPr/>
          <p:nvPr/>
        </p:nvGrpSpPr>
        <p:grpSpPr>
          <a:xfrm>
            <a:off x="4188117" y="2766342"/>
            <a:ext cx="767765" cy="609600"/>
            <a:chOff x="4159626" y="3903826"/>
            <a:chExt cx="767765" cy="609600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BC27F5D6-C6B3-3CB1-CA7B-2C2573FFEF6F}"/>
                </a:ext>
              </a:extLst>
            </p:cNvPr>
            <p:cNvSpPr/>
            <p:nvPr/>
          </p:nvSpPr>
          <p:spPr>
            <a:xfrm>
              <a:off x="4216608" y="3903826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0B24644-C46A-D41B-FD5B-409733120AEB}"/>
                </a:ext>
              </a:extLst>
            </p:cNvPr>
            <p:cNvSpPr txBox="1"/>
            <p:nvPr/>
          </p:nvSpPr>
          <p:spPr>
            <a:xfrm>
              <a:off x="4159626" y="4070126"/>
              <a:ext cx="7677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Compile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4876800" y="1276350"/>
            <a:ext cx="4191000" cy="358958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4922209" y="1303016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FAST!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4922209" y="3931392"/>
            <a:ext cx="40951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Humans can’t understand this!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Only runs on specific hardware.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C091D1-55C9-5859-9BD0-9A3D0C551D56}"/>
              </a:ext>
            </a:extLst>
          </p:cNvPr>
          <p:cNvSpPr txBox="1"/>
          <p:nvPr/>
        </p:nvSpPr>
        <p:spPr>
          <a:xfrm>
            <a:off x="1691138" y="4141009"/>
            <a:ext cx="269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Big problems for scientific data analysis!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A0C5BDF5-988C-8EAD-B834-11363737FC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63" y="4064289"/>
            <a:ext cx="722473" cy="722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2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Distribute source code &amp; run with an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7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SOURCE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AF7D581-3001-8839-5057-8A772CC6B636}"/>
              </a:ext>
            </a:extLst>
          </p:cNvPr>
          <p:cNvSpPr/>
          <p:nvPr/>
        </p:nvSpPr>
        <p:spPr>
          <a:xfrm>
            <a:off x="2463114" y="1276350"/>
            <a:ext cx="6604686" cy="3589584"/>
          </a:xfrm>
          <a:prstGeom prst="roundRect">
            <a:avLst/>
          </a:prstGeom>
          <a:noFill/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B13F47-FCF9-F87D-27E7-CCEBCCEFA84F}"/>
              </a:ext>
            </a:extLst>
          </p:cNvPr>
          <p:cNvSpPr txBox="1"/>
          <p:nvPr/>
        </p:nvSpPr>
        <p:spPr>
          <a:xfrm>
            <a:off x="2524087" y="1303016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chemeClr val="accent1"/>
                </a:solidFill>
                <a:latin typeface="Comic Sans MS" panose="030F0902030302020204" pitchFamily="66" charset="0"/>
              </a:rPr>
              <a:t>PROS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Humans can understand source code.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1"/>
                </a:solidFill>
                <a:latin typeface="Comic Sans MS" panose="030F0902030302020204" pitchFamily="66" charset="0"/>
              </a:rPr>
              <a:t>Runs everywhere with an interpreter.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DFE581-E97A-1B2E-9948-1BBE90A6AC2E}"/>
              </a:ext>
            </a:extLst>
          </p:cNvPr>
          <p:cNvSpPr txBox="1"/>
          <p:nvPr/>
        </p:nvSpPr>
        <p:spPr>
          <a:xfrm>
            <a:off x="2524087" y="3931392"/>
            <a:ext cx="6493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Not pre-optimized for specific hardware.</a:t>
            </a:r>
          </a:p>
          <a:p>
            <a:pPr indent="-18288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accent2"/>
                </a:solidFill>
                <a:latin typeface="Comic Sans MS" panose="030F0902030302020204" pitchFamily="66" charset="0"/>
              </a:rPr>
              <a:t>On-the-fly compilation slows speed a bit.</a:t>
            </a:r>
          </a:p>
          <a:p>
            <a:pPr algn="ctr"/>
            <a:r>
              <a:rPr lang="en-US" sz="1800" b="1" dirty="0">
                <a:solidFill>
                  <a:schemeClr val="accent2"/>
                </a:solidFill>
                <a:latin typeface="Comic Sans MS" panose="030F0902030302020204" pitchFamily="66" charset="0"/>
              </a:rPr>
              <a:t>CONS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r>
              <a:rPr lang="en-US" sz="1800" dirty="0"/>
              <a:t>Compiles code on-the-fly as it runs.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DFBCF50-54AC-5FED-DFC8-2E3FCDD1039D}"/>
              </a:ext>
            </a:extLst>
          </p:cNvPr>
          <p:cNvSpPr txBox="1"/>
          <p:nvPr/>
        </p:nvSpPr>
        <p:spPr>
          <a:xfrm>
            <a:off x="209039" y="1200150"/>
            <a:ext cx="16895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1" dirty="0">
                <a:solidFill>
                  <a:srgbClr val="00B050"/>
                </a:solidFill>
                <a:latin typeface="Comic Sans MS" panose="030F0902030302020204" pitchFamily="66" charset="0"/>
              </a:rPr>
              <a:t>Great for scientific data analysis!</a:t>
            </a:r>
          </a:p>
        </p:txBody>
      </p:sp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7B432B6F-B3CA-CD24-35AA-B7F22B3724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596" y="1280992"/>
            <a:ext cx="845187" cy="84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60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Python = code syntax + interpreter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8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222561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sp>
        <p:nvSpPr>
          <p:cNvPr id="7" name="Folded Corner 6">
            <a:extLst>
              <a:ext uri="{FF2B5EF4-FFF2-40B4-BE49-F238E27FC236}">
                <a16:creationId xmlns:a16="http://schemas.microsoft.com/office/drawing/2014/main" id="{84FAAA08-3AB4-BB8B-EAF9-B7D36C55292E}"/>
              </a:ext>
            </a:extLst>
          </p:cNvPr>
          <p:cNvSpPr/>
          <p:nvPr/>
        </p:nvSpPr>
        <p:spPr>
          <a:xfrm>
            <a:off x="4924466" y="2226345"/>
            <a:ext cx="1692522" cy="1689595"/>
          </a:xfrm>
          <a:prstGeom prst="foldedCorner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MACHINE CODE</a:t>
            </a:r>
          </a:p>
          <a:p>
            <a:endParaRPr lang="en-US" sz="1600" b="1" dirty="0"/>
          </a:p>
          <a:p>
            <a:r>
              <a:rPr lang="en-US" sz="1600" dirty="0"/>
              <a:t>001010100010101010101010010100101010101010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33" y="2226345"/>
            <a:ext cx="1689595" cy="1689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222488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25FE14E9-8166-A726-F9A5-93AA9EA6906D}"/>
              </a:ext>
            </a:extLst>
          </p:cNvPr>
          <p:cNvGrpSpPr/>
          <p:nvPr/>
        </p:nvGrpSpPr>
        <p:grpSpPr>
          <a:xfrm>
            <a:off x="1835220" y="2766342"/>
            <a:ext cx="677110" cy="609600"/>
            <a:chOff x="1838905" y="2560694"/>
            <a:chExt cx="677110" cy="609600"/>
          </a:xfrm>
        </p:grpSpPr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B347675-687B-FB6F-2092-D28E6178D97E}"/>
                </a:ext>
              </a:extLst>
            </p:cNvPr>
            <p:cNvSpPr/>
            <p:nvPr/>
          </p:nvSpPr>
          <p:spPr>
            <a:xfrm>
              <a:off x="1838905" y="2560694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B014AC-92C4-1CF5-BEC4-DBCEBCD21CBB}"/>
                </a:ext>
              </a:extLst>
            </p:cNvPr>
            <p:cNvSpPr txBox="1"/>
            <p:nvPr/>
          </p:nvSpPr>
          <p:spPr>
            <a:xfrm>
              <a:off x="1853005" y="2726994"/>
              <a:ext cx="5409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Write</a:t>
              </a:r>
            </a:p>
          </p:txBody>
        </p:sp>
      </p:grp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3" y="2766342"/>
            <a:ext cx="677109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35980" y="2766342"/>
            <a:ext cx="677110" cy="609600"/>
            <a:chOff x="5181600" y="4502553"/>
            <a:chExt cx="677110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81600" y="4502553"/>
              <a:ext cx="677110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55912" y="4668853"/>
              <a:ext cx="47671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749114" y="2419350"/>
            <a:ext cx="2032686" cy="12954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INTERPRETER</a:t>
            </a:r>
          </a:p>
          <a:p>
            <a:pPr algn="ctr"/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Python 2.x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(legacy)</a:t>
            </a:r>
          </a:p>
          <a:p>
            <a:pPr algn="ctr"/>
            <a:r>
              <a:rPr lang="en-US" sz="1800" b="1" dirty="0"/>
              <a:t>Python 3.x </a:t>
            </a:r>
            <a:r>
              <a:rPr lang="en-US" sz="1200" dirty="0"/>
              <a:t>(modern)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29EA376-0C58-E63E-C288-FC84EBB37074}"/>
              </a:ext>
            </a:extLst>
          </p:cNvPr>
          <p:cNvGrpSpPr/>
          <p:nvPr/>
        </p:nvGrpSpPr>
        <p:grpSpPr>
          <a:xfrm>
            <a:off x="2983610" y="4022294"/>
            <a:ext cx="5366079" cy="914991"/>
            <a:chOff x="2983610" y="4022294"/>
            <a:chExt cx="5366079" cy="91499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C1739C6-AEAA-7BD0-0E40-C85E4F4F576B}"/>
                </a:ext>
              </a:extLst>
            </p:cNvPr>
            <p:cNvGrpSpPr/>
            <p:nvPr/>
          </p:nvGrpSpPr>
          <p:grpSpPr>
            <a:xfrm>
              <a:off x="3863702" y="4022294"/>
              <a:ext cx="4485987" cy="914991"/>
              <a:chOff x="3963642" y="3937428"/>
              <a:chExt cx="4485987" cy="914991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526828C0-6F52-AFD9-D533-3BD508340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4818" y="3937428"/>
                <a:ext cx="2240571" cy="914690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F3B04BA-B5A8-5E98-7380-58D778B5BC7C}"/>
                  </a:ext>
                </a:extLst>
              </p:cNvPr>
              <p:cNvSpPr txBox="1"/>
              <p:nvPr/>
            </p:nvSpPr>
            <p:spPr>
              <a:xfrm>
                <a:off x="7345389" y="4532417"/>
                <a:ext cx="11042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and more…</a:t>
                </a:r>
              </a:p>
            </p:txBody>
          </p:sp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6BF7BD30-A46E-3823-56A2-6897CA02D0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63642" y="4044539"/>
                <a:ext cx="1028700" cy="807880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4DFF241-96AC-4344-06D7-467250289F86}"/>
                </a:ext>
              </a:extLst>
            </p:cNvPr>
            <p:cNvSpPr txBox="1"/>
            <p:nvPr/>
          </p:nvSpPr>
          <p:spPr>
            <a:xfrm rot="19749561">
              <a:off x="2983610" y="4143176"/>
              <a:ext cx="1028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b="1" dirty="0">
                  <a:solidFill>
                    <a:srgbClr val="C6531F"/>
                  </a:solidFill>
                  <a:latin typeface="Comic Sans MS" panose="030F0902030302020204" pitchFamily="66" charset="0"/>
                </a:rPr>
                <a:t>flavor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5C6E242-D4A0-24A0-9035-30723C8AD377}"/>
                </a:ext>
              </a:extLst>
            </p:cNvPr>
            <p:cNvSpPr/>
            <p:nvPr/>
          </p:nvSpPr>
          <p:spPr>
            <a:xfrm>
              <a:off x="3657600" y="4205190"/>
              <a:ext cx="1395570" cy="689092"/>
            </a:xfrm>
            <a:prstGeom prst="ellipse">
              <a:avLst/>
            </a:prstGeom>
            <a:noFill/>
            <a:ln w="28575">
              <a:solidFill>
                <a:srgbClr val="C6531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870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C3809-B432-2B83-A11C-87BDA7E9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Sometimes you need optimized machine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023056-9270-E7B4-478E-64F3AFCBBA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E7FC57-08EB-7B44-9AAE-CCC4B4E97FB0}" type="slidenum">
              <a:rPr lang="en-US" smtClean="0"/>
              <a:t>9</a:t>
            </a:fld>
            <a:endParaRPr lang="en-US"/>
          </a:p>
        </p:txBody>
      </p:sp>
      <p:sp>
        <p:nvSpPr>
          <p:cNvPr id="5" name="Folded Corner 4">
            <a:extLst>
              <a:ext uri="{FF2B5EF4-FFF2-40B4-BE49-F238E27FC236}">
                <a16:creationId xmlns:a16="http://schemas.microsoft.com/office/drawing/2014/main" id="{848FAC46-6810-93B2-9280-8513EF0A785E}"/>
              </a:ext>
            </a:extLst>
          </p:cNvPr>
          <p:cNvSpPr/>
          <p:nvPr/>
        </p:nvSpPr>
        <p:spPr>
          <a:xfrm>
            <a:off x="2524086" y="1309683"/>
            <a:ext cx="1692522" cy="1691058"/>
          </a:xfrm>
          <a:prstGeom prst="foldedCorner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 CODE</a:t>
            </a:r>
          </a:p>
          <a:p>
            <a:endParaRPr lang="en-US" sz="1600" b="1" dirty="0"/>
          </a:p>
          <a:p>
            <a:r>
              <a:rPr lang="en-US" sz="1600" dirty="0"/>
              <a:t>x = 2</a:t>
            </a:r>
          </a:p>
          <a:p>
            <a:r>
              <a:rPr lang="en-US" sz="1600" dirty="0"/>
              <a:t>if x &gt; n:</a:t>
            </a:r>
          </a:p>
          <a:p>
            <a:r>
              <a:rPr lang="en-US" sz="1600" dirty="0"/>
              <a:t>    </a:t>
            </a:r>
            <a:r>
              <a:rPr lang="en-US" sz="1600" dirty="0" err="1"/>
              <a:t>do_stuff</a:t>
            </a:r>
            <a:r>
              <a:rPr lang="en-US" sz="1600" dirty="0"/>
              <a:t>()</a:t>
            </a:r>
          </a:p>
        </p:txBody>
      </p:sp>
      <p:pic>
        <p:nvPicPr>
          <p:cNvPr id="1028" name="Picture 4" descr="Set of female avatar user pic different human face icons">
            <a:extLst>
              <a:ext uri="{FF2B5EF4-FFF2-40B4-BE49-F238E27FC236}">
                <a16:creationId xmlns:a16="http://schemas.microsoft.com/office/drawing/2014/main" id="{79536DE0-4BA4-0FE7-A37E-B517485DB1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97" t="34268" r="33606" b="33862"/>
          <a:stretch/>
        </p:blipFill>
        <p:spPr bwMode="auto">
          <a:xfrm>
            <a:off x="107340" y="1321720"/>
            <a:ext cx="1716124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obot images">
            <a:extLst>
              <a:ext uri="{FF2B5EF4-FFF2-40B4-BE49-F238E27FC236}">
                <a16:creationId xmlns:a16="http://schemas.microsoft.com/office/drawing/2014/main" id="{92CD5F1E-E823-3BBD-F6E6-B9E873124B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3"/>
          <a:stretch/>
        </p:blipFill>
        <p:spPr bwMode="auto">
          <a:xfrm>
            <a:off x="7324845" y="1308951"/>
            <a:ext cx="1692522" cy="169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7B347675-687B-FB6F-2092-D28E6178D97E}"/>
              </a:ext>
            </a:extLst>
          </p:cNvPr>
          <p:cNvSpPr/>
          <p:nvPr/>
        </p:nvSpPr>
        <p:spPr>
          <a:xfrm>
            <a:off x="1835220" y="1850412"/>
            <a:ext cx="677110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BC27F5D6-C6B3-3CB1-CA7B-2C2573FFEF6F}"/>
              </a:ext>
            </a:extLst>
          </p:cNvPr>
          <p:cNvSpPr/>
          <p:nvPr/>
        </p:nvSpPr>
        <p:spPr>
          <a:xfrm>
            <a:off x="4245094" y="1850412"/>
            <a:ext cx="672136" cy="609600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90CE57D-4C1D-08C7-C154-A84245A34253}"/>
              </a:ext>
            </a:extLst>
          </p:cNvPr>
          <p:cNvGrpSpPr/>
          <p:nvPr/>
        </p:nvGrpSpPr>
        <p:grpSpPr>
          <a:xfrm>
            <a:off x="6614008" y="1850412"/>
            <a:ext cx="710833" cy="609600"/>
            <a:chOff x="5143242" y="4502553"/>
            <a:chExt cx="715468" cy="609600"/>
          </a:xfrm>
        </p:grpSpPr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9DEEA990-0D87-ABBE-7A0E-D71EE7281FDF}"/>
                </a:ext>
              </a:extLst>
            </p:cNvPr>
            <p:cNvSpPr/>
            <p:nvPr/>
          </p:nvSpPr>
          <p:spPr>
            <a:xfrm>
              <a:off x="5143242" y="4502553"/>
              <a:ext cx="715468" cy="609600"/>
            </a:xfrm>
            <a:prstGeom prst="rightArrow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8443C09-C6B5-ED56-CF14-23D5F84F397E}"/>
                </a:ext>
              </a:extLst>
            </p:cNvPr>
            <p:cNvSpPr txBox="1"/>
            <p:nvPr/>
          </p:nvSpPr>
          <p:spPr>
            <a:xfrm>
              <a:off x="5205047" y="4668852"/>
              <a:ext cx="4905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Run</a:t>
              </a:r>
            </a:p>
          </p:txBody>
        </p:sp>
      </p:grp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2E2AE5E-EAD9-7208-3576-05A48024EF83}"/>
              </a:ext>
            </a:extLst>
          </p:cNvPr>
          <p:cNvSpPr/>
          <p:nvPr/>
        </p:nvSpPr>
        <p:spPr>
          <a:xfrm>
            <a:off x="4931701" y="1555328"/>
            <a:ext cx="1667512" cy="11997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 dirty="0"/>
              <a:t>Python</a:t>
            </a:r>
          </a:p>
          <a:p>
            <a:pPr algn="ctr"/>
            <a:r>
              <a:rPr lang="en-US" sz="1800" b="1" dirty="0"/>
              <a:t>INTERPRETER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EB0489D-B870-50A0-27A9-F5ECA5EFA8D7}"/>
              </a:ext>
            </a:extLst>
          </p:cNvPr>
          <p:cNvSpPr txBox="1"/>
          <p:nvPr/>
        </p:nvSpPr>
        <p:spPr>
          <a:xfrm>
            <a:off x="5539454" y="3560935"/>
            <a:ext cx="2766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What if the interpreter is </a:t>
            </a:r>
            <a:r>
              <a:rPr lang="en-US" sz="1800" b="1" dirty="0">
                <a:solidFill>
                  <a:srgbClr val="FF0000"/>
                </a:solidFill>
                <a:latin typeface="Comic Sans MS" panose="030F0902030302020204" pitchFamily="66" charset="0"/>
              </a:rPr>
              <a:t>TOO SLOW </a:t>
            </a:r>
            <a:r>
              <a:rPr lang="en-US" sz="1800" dirty="0">
                <a:solidFill>
                  <a:schemeClr val="bg1">
                    <a:lumMod val="50000"/>
                  </a:schemeClr>
                </a:solidFill>
                <a:latin typeface="Comic Sans MS" panose="030F0902030302020204" pitchFamily="66" charset="0"/>
              </a:rPr>
              <a:t>for a particularly intensive computation?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9295FD-C1BB-CA2E-BC66-9A2898CD8CC7}"/>
              </a:ext>
            </a:extLst>
          </p:cNvPr>
          <p:cNvCxnSpPr>
            <a:stCxn id="35" idx="0"/>
          </p:cNvCxnSpPr>
          <p:nvPr/>
        </p:nvCxnSpPr>
        <p:spPr>
          <a:xfrm flipV="1">
            <a:off x="6922627" y="2571750"/>
            <a:ext cx="11573" cy="989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797271"/>
      </p:ext>
    </p:extLst>
  </p:cSld>
  <p:clrMapOvr>
    <a:masterClrMapping/>
  </p:clrMapOvr>
</p:sld>
</file>

<file path=ppt/theme/theme1.xml><?xml version="1.0" encoding="utf-8"?>
<a:theme xmlns:a="http://schemas.openxmlformats.org/drawingml/2006/main" name="16-9 White Backgrou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7305</TotalTime>
  <Words>840</Words>
  <Application>Microsoft Macintosh PowerPoint</Application>
  <PresentationFormat>On-screen Show (16:9)</PresentationFormat>
  <Paragraphs>237</Paragraphs>
  <Slides>23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-apple-system</vt:lpstr>
      <vt:lpstr>Arial</vt:lpstr>
      <vt:lpstr>Arial Black</vt:lpstr>
      <vt:lpstr>Calibri</vt:lpstr>
      <vt:lpstr>Comic Sans MS</vt:lpstr>
      <vt:lpstr>Courier</vt:lpstr>
      <vt:lpstr>Wingdings</vt:lpstr>
      <vt:lpstr>16-9 White Backgroud</vt:lpstr>
      <vt:lpstr>PowerPoint Presentation</vt:lpstr>
      <vt:lpstr>Programming: Part of a modern scientist’s toolkit</vt:lpstr>
      <vt:lpstr>Being good at programming is NOT simply knowing a lot of program syntax.</vt:lpstr>
      <vt:lpstr>Learning goals – Python ecosystem</vt:lpstr>
      <vt:lpstr>From humans to computers</vt:lpstr>
      <vt:lpstr>Distribute pre-compiled machine code executable (.exe)</vt:lpstr>
      <vt:lpstr>Distribute source code &amp; run with an interpreter</vt:lpstr>
      <vt:lpstr>Python = code syntax + interpreter</vt:lpstr>
      <vt:lpstr>Sometimes you need optimized machine code</vt:lpstr>
      <vt:lpstr>Python packages</vt:lpstr>
      <vt:lpstr>Python data science package ecosystem!</vt:lpstr>
      <vt:lpstr>Package dependency graph</vt:lpstr>
      <vt:lpstr>Managing packages is NOT for humans</vt:lpstr>
      <vt:lpstr>Conda package manager</vt:lpstr>
      <vt:lpstr>What are the odds that you will eventually have a package dependency conflict?</vt:lpstr>
      <vt:lpstr>Environments</vt:lpstr>
      <vt:lpstr>Conda package manager</vt:lpstr>
      <vt:lpstr>Your command line active Python interpreter</vt:lpstr>
      <vt:lpstr>Interactive python from the command line</vt:lpstr>
      <vt:lpstr>Run Python code from a file</vt:lpstr>
      <vt:lpstr>Jupyter Notebooks</vt:lpstr>
      <vt:lpstr>Learning goals – Python ecosystem</vt:lpstr>
      <vt:lpstr>Some alternatives to Python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Goldschen, Marcel</cp:lastModifiedBy>
  <cp:revision>577</cp:revision>
  <cp:lastPrinted>2011-01-24T02:49:42Z</cp:lastPrinted>
  <dcterms:created xsi:type="dcterms:W3CDTF">2011-06-30T15:04:08Z</dcterms:created>
  <dcterms:modified xsi:type="dcterms:W3CDTF">2024-01-16T18:36:57Z</dcterms:modified>
  <cp:category/>
</cp:coreProperties>
</file>